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1" r:id="rId3"/>
    <p:sldId id="257" r:id="rId4"/>
    <p:sldId id="260" r:id="rId5"/>
    <p:sldId id="264" r:id="rId6"/>
    <p:sldId id="269" r:id="rId7"/>
    <p:sldId id="261" r:id="rId8"/>
    <p:sldId id="270" r:id="rId9"/>
    <p:sldId id="262" r:id="rId10"/>
    <p:sldId id="268" r:id="rId11"/>
    <p:sldId id="266" r:id="rId12"/>
    <p:sldId id="272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4" Type="http://schemas.openxmlformats.org/officeDocument/2006/relationships/image" Target="../media/image1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4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5B797C-37ED-4647-9BC2-4D0AC4815BA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4F2AF006-9A6E-4FC3-B205-FEDD20716FEC}">
      <dgm:prSet/>
      <dgm:spPr/>
      <dgm:t>
        <a:bodyPr/>
        <a:lstStyle/>
        <a:p>
          <a:r>
            <a:rPr lang="nl-NL"/>
            <a:t>Publieke voorschriften = algemeen van kracht binnen de Europese Unie.(overheidsvoorschriften) Productschap voor de Tuinbouw is bevoegd om aanvullende voorschriften uit te voeren en sancties op te leggen. </a:t>
          </a:r>
          <a:endParaRPr lang="en-US"/>
        </a:p>
      </dgm:t>
    </dgm:pt>
    <dgm:pt modelId="{FA4F0AAA-6424-4096-97EE-F2A6D5C1A789}" type="parTrans" cxnId="{122014A2-A2AB-41C7-9081-317742C848FD}">
      <dgm:prSet/>
      <dgm:spPr/>
      <dgm:t>
        <a:bodyPr/>
        <a:lstStyle/>
        <a:p>
          <a:endParaRPr lang="en-US"/>
        </a:p>
      </dgm:t>
    </dgm:pt>
    <dgm:pt modelId="{159A829E-B9B5-41EF-A40D-B4C1D74FD29F}" type="sibTrans" cxnId="{122014A2-A2AB-41C7-9081-317742C848FD}">
      <dgm:prSet/>
      <dgm:spPr/>
      <dgm:t>
        <a:bodyPr/>
        <a:lstStyle/>
        <a:p>
          <a:endParaRPr lang="en-US"/>
        </a:p>
      </dgm:t>
    </dgm:pt>
    <dgm:pt modelId="{82B3D116-AB09-4702-B749-D2D1F81E5079}">
      <dgm:prSet/>
      <dgm:spPr/>
      <dgm:t>
        <a:bodyPr/>
        <a:lstStyle/>
        <a:p>
          <a:r>
            <a:rPr lang="nl-NL"/>
            <a:t>Privaatrechtelijke voorschriften = vooral bedoeld om het betere kwaliteit herkenbaar te maken zoals gebruik van kwaliteitsclassificaties zoals prestige, Balance en Ster. Dit is bijvoorbeeld niet een eis in Hongarije. </a:t>
          </a:r>
          <a:endParaRPr lang="en-US"/>
        </a:p>
      </dgm:t>
    </dgm:pt>
    <dgm:pt modelId="{467C9605-F879-49AF-AFB4-0F983FA3F30A}" type="parTrans" cxnId="{EE339323-82D6-482D-9ECF-6D6CB2BABF4B}">
      <dgm:prSet/>
      <dgm:spPr/>
      <dgm:t>
        <a:bodyPr/>
        <a:lstStyle/>
        <a:p>
          <a:endParaRPr lang="en-US"/>
        </a:p>
      </dgm:t>
    </dgm:pt>
    <dgm:pt modelId="{C094BDB5-58D4-4BC9-97B6-1F0564BD09E2}" type="sibTrans" cxnId="{EE339323-82D6-482D-9ECF-6D6CB2BABF4B}">
      <dgm:prSet/>
      <dgm:spPr/>
      <dgm:t>
        <a:bodyPr/>
        <a:lstStyle/>
        <a:p>
          <a:endParaRPr lang="en-US"/>
        </a:p>
      </dgm:t>
    </dgm:pt>
    <dgm:pt modelId="{B63DC275-FC8E-4608-961D-8A748BCB7DB2}">
      <dgm:prSet/>
      <dgm:spPr/>
      <dgm:t>
        <a:bodyPr/>
        <a:lstStyle/>
        <a:p>
          <a:r>
            <a:rPr lang="nl-NL"/>
            <a:t>Voorbeelden van publieke voorschriften waar iedereen aan moet houden </a:t>
          </a:r>
          <a:br>
            <a:rPr lang="nl-NL"/>
          </a:br>
          <a:r>
            <a:rPr lang="nl-NL"/>
            <a:t>= kwaliteitsvoorschriften, sorteringsvoorschriften, tolerantievoorschriften. </a:t>
          </a:r>
          <a:endParaRPr lang="en-US"/>
        </a:p>
      </dgm:t>
    </dgm:pt>
    <dgm:pt modelId="{064A5D70-EF46-4A02-BA01-23D9F0A14C26}" type="parTrans" cxnId="{4E6F957E-181A-4B5B-A3D8-B8048D4DD42E}">
      <dgm:prSet/>
      <dgm:spPr/>
      <dgm:t>
        <a:bodyPr/>
        <a:lstStyle/>
        <a:p>
          <a:endParaRPr lang="en-US"/>
        </a:p>
      </dgm:t>
    </dgm:pt>
    <dgm:pt modelId="{FBF49685-B9DA-480D-8A13-EAFF4D5A861B}" type="sibTrans" cxnId="{4E6F957E-181A-4B5B-A3D8-B8048D4DD42E}">
      <dgm:prSet/>
      <dgm:spPr/>
      <dgm:t>
        <a:bodyPr/>
        <a:lstStyle/>
        <a:p>
          <a:endParaRPr lang="en-US"/>
        </a:p>
      </dgm:t>
    </dgm:pt>
    <dgm:pt modelId="{48753BBD-F50F-4D0A-995E-7DBBFECAC0A2}" type="pres">
      <dgm:prSet presAssocID="{BD5B797C-37ED-4647-9BC2-4D0AC4815BA3}" presName="root" presStyleCnt="0">
        <dgm:presLayoutVars>
          <dgm:dir/>
          <dgm:resizeHandles val="exact"/>
        </dgm:presLayoutVars>
      </dgm:prSet>
      <dgm:spPr/>
    </dgm:pt>
    <dgm:pt modelId="{C5294469-A426-46F0-9B79-F7A21CD74C43}" type="pres">
      <dgm:prSet presAssocID="{4F2AF006-9A6E-4FC3-B205-FEDD20716FEC}" presName="compNode" presStyleCnt="0"/>
      <dgm:spPr/>
    </dgm:pt>
    <dgm:pt modelId="{C34AD2AC-4464-4FB8-B245-E4BC78AD4159}" type="pres">
      <dgm:prSet presAssocID="{4F2AF006-9A6E-4FC3-B205-FEDD20716FEC}" presName="bgRect" presStyleLbl="bgShp" presStyleIdx="0" presStyleCnt="3"/>
      <dgm:spPr/>
    </dgm:pt>
    <dgm:pt modelId="{78022119-472F-44B5-B8C9-AC583F72B219}" type="pres">
      <dgm:prSet presAssocID="{4F2AF006-9A6E-4FC3-B205-FEDD20716FE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nt"/>
        </a:ext>
      </dgm:extLst>
    </dgm:pt>
    <dgm:pt modelId="{0B14934A-A4CB-41E0-9B7E-E9AB27DF40F5}" type="pres">
      <dgm:prSet presAssocID="{4F2AF006-9A6E-4FC3-B205-FEDD20716FEC}" presName="spaceRect" presStyleCnt="0"/>
      <dgm:spPr/>
    </dgm:pt>
    <dgm:pt modelId="{4E3F2244-4CFC-4406-B9D4-8ADBBCB2F883}" type="pres">
      <dgm:prSet presAssocID="{4F2AF006-9A6E-4FC3-B205-FEDD20716FEC}" presName="parTx" presStyleLbl="revTx" presStyleIdx="0" presStyleCnt="3">
        <dgm:presLayoutVars>
          <dgm:chMax val="0"/>
          <dgm:chPref val="0"/>
        </dgm:presLayoutVars>
      </dgm:prSet>
      <dgm:spPr/>
    </dgm:pt>
    <dgm:pt modelId="{8C51AB16-9ABD-43EF-85BD-93E840624F49}" type="pres">
      <dgm:prSet presAssocID="{159A829E-B9B5-41EF-A40D-B4C1D74FD29F}" presName="sibTrans" presStyleCnt="0"/>
      <dgm:spPr/>
    </dgm:pt>
    <dgm:pt modelId="{85EB1883-5F67-411B-976D-F84484A3D7AD}" type="pres">
      <dgm:prSet presAssocID="{82B3D116-AB09-4702-B749-D2D1F81E5079}" presName="compNode" presStyleCnt="0"/>
      <dgm:spPr/>
    </dgm:pt>
    <dgm:pt modelId="{5EBA899B-9947-4BEA-B096-1CEB8992602C}" type="pres">
      <dgm:prSet presAssocID="{82B3D116-AB09-4702-B749-D2D1F81E5079}" presName="bgRect" presStyleLbl="bgShp" presStyleIdx="1" presStyleCnt="3"/>
      <dgm:spPr/>
    </dgm:pt>
    <dgm:pt modelId="{6E732F30-47CF-4F5A-8966-B53D3B46E2FE}" type="pres">
      <dgm:prSet presAssocID="{82B3D116-AB09-4702-B749-D2D1F81E507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inkje"/>
        </a:ext>
      </dgm:extLst>
    </dgm:pt>
    <dgm:pt modelId="{73D1C59D-E8D3-4E2B-BD3D-5F6A2C02D8F1}" type="pres">
      <dgm:prSet presAssocID="{82B3D116-AB09-4702-B749-D2D1F81E5079}" presName="spaceRect" presStyleCnt="0"/>
      <dgm:spPr/>
    </dgm:pt>
    <dgm:pt modelId="{E7498ED0-5927-422B-A632-4D538787E6CC}" type="pres">
      <dgm:prSet presAssocID="{82B3D116-AB09-4702-B749-D2D1F81E5079}" presName="parTx" presStyleLbl="revTx" presStyleIdx="1" presStyleCnt="3">
        <dgm:presLayoutVars>
          <dgm:chMax val="0"/>
          <dgm:chPref val="0"/>
        </dgm:presLayoutVars>
      </dgm:prSet>
      <dgm:spPr/>
    </dgm:pt>
    <dgm:pt modelId="{129C74DC-8562-4125-AD67-BEAB179AAFCA}" type="pres">
      <dgm:prSet presAssocID="{C094BDB5-58D4-4BC9-97B6-1F0564BD09E2}" presName="sibTrans" presStyleCnt="0"/>
      <dgm:spPr/>
    </dgm:pt>
    <dgm:pt modelId="{18BCFDA8-911B-4215-BC0A-50CDA2EF278D}" type="pres">
      <dgm:prSet presAssocID="{B63DC275-FC8E-4608-961D-8A748BCB7DB2}" presName="compNode" presStyleCnt="0"/>
      <dgm:spPr/>
    </dgm:pt>
    <dgm:pt modelId="{5051750A-AFC1-4BC3-9520-61769B200D87}" type="pres">
      <dgm:prSet presAssocID="{B63DC275-FC8E-4608-961D-8A748BCB7DB2}" presName="bgRect" presStyleLbl="bgShp" presStyleIdx="2" presStyleCnt="3"/>
      <dgm:spPr/>
    </dgm:pt>
    <dgm:pt modelId="{C3B93EFE-1D41-4211-9072-DD2A3263EEB5}" type="pres">
      <dgm:prSet presAssocID="{B63DC275-FC8E-4608-961D-8A748BCB7DB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of People"/>
        </a:ext>
      </dgm:extLst>
    </dgm:pt>
    <dgm:pt modelId="{8F40B8F4-BCD4-4AB9-8B6C-6D8CEF54F63D}" type="pres">
      <dgm:prSet presAssocID="{B63DC275-FC8E-4608-961D-8A748BCB7DB2}" presName="spaceRect" presStyleCnt="0"/>
      <dgm:spPr/>
    </dgm:pt>
    <dgm:pt modelId="{E9A26DAB-DF71-4DF2-9684-332CEA33CBA5}" type="pres">
      <dgm:prSet presAssocID="{B63DC275-FC8E-4608-961D-8A748BCB7DB2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FB65AD10-D5D7-4364-994E-79BDFCED55FA}" type="presOf" srcId="{BD5B797C-37ED-4647-9BC2-4D0AC4815BA3}" destId="{48753BBD-F50F-4D0A-995E-7DBBFECAC0A2}" srcOrd="0" destOrd="0" presId="urn:microsoft.com/office/officeart/2018/2/layout/IconVerticalSolidList"/>
    <dgm:cxn modelId="{EE339323-82D6-482D-9ECF-6D6CB2BABF4B}" srcId="{BD5B797C-37ED-4647-9BC2-4D0AC4815BA3}" destId="{82B3D116-AB09-4702-B749-D2D1F81E5079}" srcOrd="1" destOrd="0" parTransId="{467C9605-F879-49AF-AFB4-0F983FA3F30A}" sibTransId="{C094BDB5-58D4-4BC9-97B6-1F0564BD09E2}"/>
    <dgm:cxn modelId="{4E6F957E-181A-4B5B-A3D8-B8048D4DD42E}" srcId="{BD5B797C-37ED-4647-9BC2-4D0AC4815BA3}" destId="{B63DC275-FC8E-4608-961D-8A748BCB7DB2}" srcOrd="2" destOrd="0" parTransId="{064A5D70-EF46-4A02-BA01-23D9F0A14C26}" sibTransId="{FBF49685-B9DA-480D-8A13-EAFF4D5A861B}"/>
    <dgm:cxn modelId="{095F0B9A-B738-4AEB-90A9-84088CCC83E0}" type="presOf" srcId="{4F2AF006-9A6E-4FC3-B205-FEDD20716FEC}" destId="{4E3F2244-4CFC-4406-B9D4-8ADBBCB2F883}" srcOrd="0" destOrd="0" presId="urn:microsoft.com/office/officeart/2018/2/layout/IconVerticalSolidList"/>
    <dgm:cxn modelId="{122014A2-A2AB-41C7-9081-317742C848FD}" srcId="{BD5B797C-37ED-4647-9BC2-4D0AC4815BA3}" destId="{4F2AF006-9A6E-4FC3-B205-FEDD20716FEC}" srcOrd="0" destOrd="0" parTransId="{FA4F0AAA-6424-4096-97EE-F2A6D5C1A789}" sibTransId="{159A829E-B9B5-41EF-A40D-B4C1D74FD29F}"/>
    <dgm:cxn modelId="{291989D3-537D-4E60-8F1A-063EC61F7AA3}" type="presOf" srcId="{B63DC275-FC8E-4608-961D-8A748BCB7DB2}" destId="{E9A26DAB-DF71-4DF2-9684-332CEA33CBA5}" srcOrd="0" destOrd="0" presId="urn:microsoft.com/office/officeart/2018/2/layout/IconVerticalSolidList"/>
    <dgm:cxn modelId="{3063B1E7-6FD6-4518-B69A-F0368048D472}" type="presOf" srcId="{82B3D116-AB09-4702-B749-D2D1F81E5079}" destId="{E7498ED0-5927-422B-A632-4D538787E6CC}" srcOrd="0" destOrd="0" presId="urn:microsoft.com/office/officeart/2018/2/layout/IconVerticalSolidList"/>
    <dgm:cxn modelId="{5A4E4EAA-DD0E-4D87-9084-F1EA055A2BD5}" type="presParOf" srcId="{48753BBD-F50F-4D0A-995E-7DBBFECAC0A2}" destId="{C5294469-A426-46F0-9B79-F7A21CD74C43}" srcOrd="0" destOrd="0" presId="urn:microsoft.com/office/officeart/2018/2/layout/IconVerticalSolidList"/>
    <dgm:cxn modelId="{B3FD5478-8019-4948-B0C3-BCBBF0253E44}" type="presParOf" srcId="{C5294469-A426-46F0-9B79-F7A21CD74C43}" destId="{C34AD2AC-4464-4FB8-B245-E4BC78AD4159}" srcOrd="0" destOrd="0" presId="urn:microsoft.com/office/officeart/2018/2/layout/IconVerticalSolidList"/>
    <dgm:cxn modelId="{FD839FE2-F3EA-4DD0-95B2-B3CC5DFC5234}" type="presParOf" srcId="{C5294469-A426-46F0-9B79-F7A21CD74C43}" destId="{78022119-472F-44B5-B8C9-AC583F72B219}" srcOrd="1" destOrd="0" presId="urn:microsoft.com/office/officeart/2018/2/layout/IconVerticalSolidList"/>
    <dgm:cxn modelId="{4F5910E1-DF14-4662-8A9A-21AF977692B4}" type="presParOf" srcId="{C5294469-A426-46F0-9B79-F7A21CD74C43}" destId="{0B14934A-A4CB-41E0-9B7E-E9AB27DF40F5}" srcOrd="2" destOrd="0" presId="urn:microsoft.com/office/officeart/2018/2/layout/IconVerticalSolidList"/>
    <dgm:cxn modelId="{718D966E-FC32-44ED-ACA5-72E75E0F8EFD}" type="presParOf" srcId="{C5294469-A426-46F0-9B79-F7A21CD74C43}" destId="{4E3F2244-4CFC-4406-B9D4-8ADBBCB2F883}" srcOrd="3" destOrd="0" presId="urn:microsoft.com/office/officeart/2018/2/layout/IconVerticalSolidList"/>
    <dgm:cxn modelId="{336936D0-433B-4F00-9E77-81C34BCE22CC}" type="presParOf" srcId="{48753BBD-F50F-4D0A-995E-7DBBFECAC0A2}" destId="{8C51AB16-9ABD-43EF-85BD-93E840624F49}" srcOrd="1" destOrd="0" presId="urn:microsoft.com/office/officeart/2018/2/layout/IconVerticalSolidList"/>
    <dgm:cxn modelId="{AC311D37-5C69-4EE8-ACB3-5247B61CF1CB}" type="presParOf" srcId="{48753BBD-F50F-4D0A-995E-7DBBFECAC0A2}" destId="{85EB1883-5F67-411B-976D-F84484A3D7AD}" srcOrd="2" destOrd="0" presId="urn:microsoft.com/office/officeart/2018/2/layout/IconVerticalSolidList"/>
    <dgm:cxn modelId="{F91C8A1F-281F-4E61-9181-E7884E2BCF21}" type="presParOf" srcId="{85EB1883-5F67-411B-976D-F84484A3D7AD}" destId="{5EBA899B-9947-4BEA-B096-1CEB8992602C}" srcOrd="0" destOrd="0" presId="urn:microsoft.com/office/officeart/2018/2/layout/IconVerticalSolidList"/>
    <dgm:cxn modelId="{AFE4D616-C185-4E0D-B278-0CADF8FFC996}" type="presParOf" srcId="{85EB1883-5F67-411B-976D-F84484A3D7AD}" destId="{6E732F30-47CF-4F5A-8966-B53D3B46E2FE}" srcOrd="1" destOrd="0" presId="urn:microsoft.com/office/officeart/2018/2/layout/IconVerticalSolidList"/>
    <dgm:cxn modelId="{32AB7CB6-FB22-4D08-95B3-3B483CFD6C56}" type="presParOf" srcId="{85EB1883-5F67-411B-976D-F84484A3D7AD}" destId="{73D1C59D-E8D3-4E2B-BD3D-5F6A2C02D8F1}" srcOrd="2" destOrd="0" presId="urn:microsoft.com/office/officeart/2018/2/layout/IconVerticalSolidList"/>
    <dgm:cxn modelId="{8F8BE530-A7A1-44E8-A73B-A8CDB3997A82}" type="presParOf" srcId="{85EB1883-5F67-411B-976D-F84484A3D7AD}" destId="{E7498ED0-5927-422B-A632-4D538787E6CC}" srcOrd="3" destOrd="0" presId="urn:microsoft.com/office/officeart/2018/2/layout/IconVerticalSolidList"/>
    <dgm:cxn modelId="{881CCCCC-29C5-4771-83C8-5F621D1E3591}" type="presParOf" srcId="{48753BBD-F50F-4D0A-995E-7DBBFECAC0A2}" destId="{129C74DC-8562-4125-AD67-BEAB179AAFCA}" srcOrd="3" destOrd="0" presId="urn:microsoft.com/office/officeart/2018/2/layout/IconVerticalSolidList"/>
    <dgm:cxn modelId="{80CB8B47-13B3-464A-8ECF-E2A44AB400F5}" type="presParOf" srcId="{48753BBD-F50F-4D0A-995E-7DBBFECAC0A2}" destId="{18BCFDA8-911B-4215-BC0A-50CDA2EF278D}" srcOrd="4" destOrd="0" presId="urn:microsoft.com/office/officeart/2018/2/layout/IconVerticalSolidList"/>
    <dgm:cxn modelId="{055409CB-238A-49CF-ACD2-30E5DD7BFC6A}" type="presParOf" srcId="{18BCFDA8-911B-4215-BC0A-50CDA2EF278D}" destId="{5051750A-AFC1-4BC3-9520-61769B200D87}" srcOrd="0" destOrd="0" presId="urn:microsoft.com/office/officeart/2018/2/layout/IconVerticalSolidList"/>
    <dgm:cxn modelId="{64ABEDC6-95AD-4A77-801F-535B8A1B434B}" type="presParOf" srcId="{18BCFDA8-911B-4215-BC0A-50CDA2EF278D}" destId="{C3B93EFE-1D41-4211-9072-DD2A3263EEB5}" srcOrd="1" destOrd="0" presId="urn:microsoft.com/office/officeart/2018/2/layout/IconVerticalSolidList"/>
    <dgm:cxn modelId="{1E31B5A0-1307-4E10-899A-99F22764EF0C}" type="presParOf" srcId="{18BCFDA8-911B-4215-BC0A-50CDA2EF278D}" destId="{8F40B8F4-BCD4-4AB9-8B6C-6D8CEF54F63D}" srcOrd="2" destOrd="0" presId="urn:microsoft.com/office/officeart/2018/2/layout/IconVerticalSolidList"/>
    <dgm:cxn modelId="{1D1363BC-1F07-4FB3-9535-292230ED476F}" type="presParOf" srcId="{18BCFDA8-911B-4215-BC0A-50CDA2EF278D}" destId="{E9A26DAB-DF71-4DF2-9684-332CEA33CBA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63FAAC-1D76-4432-8C98-6D97E9E6C03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4ACF94E-37F6-4FE0-B39C-0C905A4F0CC6}">
      <dgm:prSet/>
      <dgm:spPr/>
      <dgm:t>
        <a:bodyPr/>
        <a:lstStyle/>
        <a:p>
          <a:r>
            <a:rPr lang="nl-NL" b="0" i="0"/>
            <a:t>Maak een top 3 landen die meeste appels produceert in Europa.</a:t>
          </a:r>
          <a:endParaRPr lang="en-US"/>
        </a:p>
      </dgm:t>
    </dgm:pt>
    <dgm:pt modelId="{18BDE2B7-3956-4DB1-91ED-6C314C8FCFC7}" type="parTrans" cxnId="{DFABD3B1-9197-4186-836D-DC961439AB85}">
      <dgm:prSet/>
      <dgm:spPr/>
      <dgm:t>
        <a:bodyPr/>
        <a:lstStyle/>
        <a:p>
          <a:endParaRPr lang="en-US"/>
        </a:p>
      </dgm:t>
    </dgm:pt>
    <dgm:pt modelId="{03C68CE2-461D-447A-8E3C-6A65AEFC6E09}" type="sibTrans" cxnId="{DFABD3B1-9197-4186-836D-DC961439AB85}">
      <dgm:prSet/>
      <dgm:spPr/>
      <dgm:t>
        <a:bodyPr/>
        <a:lstStyle/>
        <a:p>
          <a:endParaRPr lang="en-US"/>
        </a:p>
      </dgm:t>
    </dgm:pt>
    <dgm:pt modelId="{EE033556-E4ED-4FC8-B342-AEE6F6F6BDFE}">
      <dgm:prSet/>
      <dgm:spPr/>
      <dgm:t>
        <a:bodyPr/>
        <a:lstStyle/>
        <a:p>
          <a:r>
            <a:rPr lang="nl-NL" b="0" i="0"/>
            <a:t>Maak een top 3 landen die meeste peren produceert in Europa.</a:t>
          </a:r>
          <a:endParaRPr lang="en-US"/>
        </a:p>
      </dgm:t>
    </dgm:pt>
    <dgm:pt modelId="{7B6943AA-411D-431B-A445-B20EEA5778DC}" type="parTrans" cxnId="{4032549D-7C6C-4A94-A675-9A9B10336B59}">
      <dgm:prSet/>
      <dgm:spPr/>
      <dgm:t>
        <a:bodyPr/>
        <a:lstStyle/>
        <a:p>
          <a:endParaRPr lang="en-US"/>
        </a:p>
      </dgm:t>
    </dgm:pt>
    <dgm:pt modelId="{42E7353C-AB26-4909-941F-EA53EFC7C48A}" type="sibTrans" cxnId="{4032549D-7C6C-4A94-A675-9A9B10336B59}">
      <dgm:prSet/>
      <dgm:spPr/>
      <dgm:t>
        <a:bodyPr/>
        <a:lstStyle/>
        <a:p>
          <a:endParaRPr lang="en-US"/>
        </a:p>
      </dgm:t>
    </dgm:pt>
    <dgm:pt modelId="{73D0595F-E130-42DB-BAC1-668F81032C01}" type="pres">
      <dgm:prSet presAssocID="{3063FAAC-1D76-4432-8C98-6D97E9E6C03B}" presName="linear" presStyleCnt="0">
        <dgm:presLayoutVars>
          <dgm:animLvl val="lvl"/>
          <dgm:resizeHandles val="exact"/>
        </dgm:presLayoutVars>
      </dgm:prSet>
      <dgm:spPr/>
    </dgm:pt>
    <dgm:pt modelId="{AD6CE8D6-FF90-4BD7-A091-B7E5111EE5CD}" type="pres">
      <dgm:prSet presAssocID="{64ACF94E-37F6-4FE0-B39C-0C905A4F0CC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2090497-1F74-4851-970E-9E91284D35E8}" type="pres">
      <dgm:prSet presAssocID="{03C68CE2-461D-447A-8E3C-6A65AEFC6E09}" presName="spacer" presStyleCnt="0"/>
      <dgm:spPr/>
    </dgm:pt>
    <dgm:pt modelId="{87736085-DF0E-4F0C-AD6F-AE86F38699BC}" type="pres">
      <dgm:prSet presAssocID="{EE033556-E4ED-4FC8-B342-AEE6F6F6BDFE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26823471-A4D3-4A8B-8B92-7B37F44FDED6}" type="presOf" srcId="{EE033556-E4ED-4FC8-B342-AEE6F6F6BDFE}" destId="{87736085-DF0E-4F0C-AD6F-AE86F38699BC}" srcOrd="0" destOrd="0" presId="urn:microsoft.com/office/officeart/2005/8/layout/vList2"/>
    <dgm:cxn modelId="{4032549D-7C6C-4A94-A675-9A9B10336B59}" srcId="{3063FAAC-1D76-4432-8C98-6D97E9E6C03B}" destId="{EE033556-E4ED-4FC8-B342-AEE6F6F6BDFE}" srcOrd="1" destOrd="0" parTransId="{7B6943AA-411D-431B-A445-B20EEA5778DC}" sibTransId="{42E7353C-AB26-4909-941F-EA53EFC7C48A}"/>
    <dgm:cxn modelId="{DFABD3B1-9197-4186-836D-DC961439AB85}" srcId="{3063FAAC-1D76-4432-8C98-6D97E9E6C03B}" destId="{64ACF94E-37F6-4FE0-B39C-0C905A4F0CC6}" srcOrd="0" destOrd="0" parTransId="{18BDE2B7-3956-4DB1-91ED-6C314C8FCFC7}" sibTransId="{03C68CE2-461D-447A-8E3C-6A65AEFC6E09}"/>
    <dgm:cxn modelId="{650CF3D6-B6ED-48A2-951D-F7447711365C}" type="presOf" srcId="{3063FAAC-1D76-4432-8C98-6D97E9E6C03B}" destId="{73D0595F-E130-42DB-BAC1-668F81032C01}" srcOrd="0" destOrd="0" presId="urn:microsoft.com/office/officeart/2005/8/layout/vList2"/>
    <dgm:cxn modelId="{B8AD02EB-4EF8-44DC-8E92-34B64E5C8F18}" type="presOf" srcId="{64ACF94E-37F6-4FE0-B39C-0C905A4F0CC6}" destId="{AD6CE8D6-FF90-4BD7-A091-B7E5111EE5CD}" srcOrd="0" destOrd="0" presId="urn:microsoft.com/office/officeart/2005/8/layout/vList2"/>
    <dgm:cxn modelId="{4D2B8558-080C-4E5B-B35A-D2F4D84DE7B6}" type="presParOf" srcId="{73D0595F-E130-42DB-BAC1-668F81032C01}" destId="{AD6CE8D6-FF90-4BD7-A091-B7E5111EE5CD}" srcOrd="0" destOrd="0" presId="urn:microsoft.com/office/officeart/2005/8/layout/vList2"/>
    <dgm:cxn modelId="{A11BD469-AFE7-40CB-8563-4467B8427F1F}" type="presParOf" srcId="{73D0595F-E130-42DB-BAC1-668F81032C01}" destId="{92090497-1F74-4851-970E-9E91284D35E8}" srcOrd="1" destOrd="0" presId="urn:microsoft.com/office/officeart/2005/8/layout/vList2"/>
    <dgm:cxn modelId="{D3BC236F-AED3-4499-8ED3-D3B7C4C9EFFA}" type="presParOf" srcId="{73D0595F-E130-42DB-BAC1-668F81032C01}" destId="{87736085-DF0E-4F0C-AD6F-AE86F38699B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30DCFA-376F-4319-BD75-44F220DFAFB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5B021F0B-3CA2-4E86-8B32-E11176E8042A}">
      <dgm:prSet/>
      <dgm:spPr/>
      <dgm:t>
        <a:bodyPr/>
        <a:lstStyle/>
        <a:p>
          <a:r>
            <a:rPr lang="nl-NL" b="0" i="0"/>
            <a:t>Handtekeningen van WPO inscannen en mailen of foto mailen. </a:t>
          </a:r>
          <a:endParaRPr lang="en-US"/>
        </a:p>
      </dgm:t>
    </dgm:pt>
    <dgm:pt modelId="{E972AE74-11E5-40D6-89F3-6527484F88F3}" type="parTrans" cxnId="{60E17C83-DFD9-4FD6-8970-6B2B75408712}">
      <dgm:prSet/>
      <dgm:spPr/>
      <dgm:t>
        <a:bodyPr/>
        <a:lstStyle/>
        <a:p>
          <a:endParaRPr lang="en-US"/>
        </a:p>
      </dgm:t>
    </dgm:pt>
    <dgm:pt modelId="{F7B31BBE-4C78-4862-9B1D-D19044636761}" type="sibTrans" cxnId="{60E17C83-DFD9-4FD6-8970-6B2B75408712}">
      <dgm:prSet/>
      <dgm:spPr/>
      <dgm:t>
        <a:bodyPr/>
        <a:lstStyle/>
        <a:p>
          <a:endParaRPr lang="en-US"/>
        </a:p>
      </dgm:t>
    </dgm:pt>
    <dgm:pt modelId="{8B8DC4C8-B34A-4CE9-BFB3-13F66490928E}">
      <dgm:prSet/>
      <dgm:spPr/>
      <dgm:t>
        <a:bodyPr/>
        <a:lstStyle/>
        <a:p>
          <a:r>
            <a:rPr lang="nl-NL" b="0" i="0"/>
            <a:t>Heb je WPO 1, 2&amp;3, 4 af en goedgekeurd door docent? Dan mag je naar huis </a:t>
          </a:r>
          <a:r>
            <a:rPr lang="nl-NL" b="0" i="0">
              <a:sym typeface="Wingdings" panose="05000000000000000000" pitchFamily="2" charset="2"/>
            </a:rPr>
            <a:t></a:t>
          </a:r>
          <a:r>
            <a:rPr lang="nl-NL" b="0" i="0"/>
            <a:t> </a:t>
          </a:r>
          <a:endParaRPr lang="en-US"/>
        </a:p>
      </dgm:t>
    </dgm:pt>
    <dgm:pt modelId="{3B2AA683-4466-40AE-A26A-B30C1220CCB3}" type="parTrans" cxnId="{D69F0437-F5CC-48CD-830E-D136535516A9}">
      <dgm:prSet/>
      <dgm:spPr/>
      <dgm:t>
        <a:bodyPr/>
        <a:lstStyle/>
        <a:p>
          <a:endParaRPr lang="en-US"/>
        </a:p>
      </dgm:t>
    </dgm:pt>
    <dgm:pt modelId="{036DBFE9-9D8A-4779-97E1-4C681A1E48D5}" type="sibTrans" cxnId="{D69F0437-F5CC-48CD-830E-D136535516A9}">
      <dgm:prSet/>
      <dgm:spPr/>
      <dgm:t>
        <a:bodyPr/>
        <a:lstStyle/>
        <a:p>
          <a:endParaRPr lang="en-US"/>
        </a:p>
      </dgm:t>
    </dgm:pt>
    <dgm:pt modelId="{91EB9893-99E1-423C-AA38-0FCB3CD637DB}" type="pres">
      <dgm:prSet presAssocID="{6230DCFA-376F-4319-BD75-44F220DFAFB1}" presName="root" presStyleCnt="0">
        <dgm:presLayoutVars>
          <dgm:dir/>
          <dgm:resizeHandles val="exact"/>
        </dgm:presLayoutVars>
      </dgm:prSet>
      <dgm:spPr/>
    </dgm:pt>
    <dgm:pt modelId="{C3F9BBBA-DE62-445D-A90D-2ECEB7BDF800}" type="pres">
      <dgm:prSet presAssocID="{5B021F0B-3CA2-4E86-8B32-E11176E8042A}" presName="compNode" presStyleCnt="0"/>
      <dgm:spPr/>
    </dgm:pt>
    <dgm:pt modelId="{28E2F440-2351-4A9F-8C53-53B3005764A8}" type="pres">
      <dgm:prSet presAssocID="{5B021F0B-3CA2-4E86-8B32-E11176E8042A}" presName="bgRect" presStyleLbl="bgShp" presStyleIdx="0" presStyleCnt="2"/>
      <dgm:spPr/>
    </dgm:pt>
    <dgm:pt modelId="{E67D12E8-A867-46EF-869E-0161955B2D4F}" type="pres">
      <dgm:prSet presAssocID="{5B021F0B-3CA2-4E86-8B32-E11176E8042A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mera"/>
        </a:ext>
      </dgm:extLst>
    </dgm:pt>
    <dgm:pt modelId="{79C7FBCD-F29E-4393-B33B-3493101C6B4B}" type="pres">
      <dgm:prSet presAssocID="{5B021F0B-3CA2-4E86-8B32-E11176E8042A}" presName="spaceRect" presStyleCnt="0"/>
      <dgm:spPr/>
    </dgm:pt>
    <dgm:pt modelId="{2322D9DE-F928-4BA0-ADE5-B8AE38E81BD4}" type="pres">
      <dgm:prSet presAssocID="{5B021F0B-3CA2-4E86-8B32-E11176E8042A}" presName="parTx" presStyleLbl="revTx" presStyleIdx="0" presStyleCnt="2">
        <dgm:presLayoutVars>
          <dgm:chMax val="0"/>
          <dgm:chPref val="0"/>
        </dgm:presLayoutVars>
      </dgm:prSet>
      <dgm:spPr/>
    </dgm:pt>
    <dgm:pt modelId="{2FA720FC-3FA5-4B35-9596-F698EF748410}" type="pres">
      <dgm:prSet presAssocID="{F7B31BBE-4C78-4862-9B1D-D19044636761}" presName="sibTrans" presStyleCnt="0"/>
      <dgm:spPr/>
    </dgm:pt>
    <dgm:pt modelId="{FFF4F1BF-017B-43A9-970B-FDCAD8E285F1}" type="pres">
      <dgm:prSet presAssocID="{8B8DC4C8-B34A-4CE9-BFB3-13F66490928E}" presName="compNode" presStyleCnt="0"/>
      <dgm:spPr/>
    </dgm:pt>
    <dgm:pt modelId="{A7752E2E-343D-4C5C-A7E6-8D8CEDD28956}" type="pres">
      <dgm:prSet presAssocID="{8B8DC4C8-B34A-4CE9-BFB3-13F66490928E}" presName="bgRect" presStyleLbl="bgShp" presStyleIdx="1" presStyleCnt="2"/>
      <dgm:spPr/>
    </dgm:pt>
    <dgm:pt modelId="{DEA147B6-6FFC-4806-93E6-3C18D54ABCF9}" type="pres">
      <dgm:prSet presAssocID="{8B8DC4C8-B34A-4CE9-BFB3-13F66490928E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laslokaal"/>
        </a:ext>
      </dgm:extLst>
    </dgm:pt>
    <dgm:pt modelId="{66572840-DA79-4D67-A2F2-D802CC537E7A}" type="pres">
      <dgm:prSet presAssocID="{8B8DC4C8-B34A-4CE9-BFB3-13F66490928E}" presName="spaceRect" presStyleCnt="0"/>
      <dgm:spPr/>
    </dgm:pt>
    <dgm:pt modelId="{03724D35-B3FF-4153-9E49-B124CFA936C8}" type="pres">
      <dgm:prSet presAssocID="{8B8DC4C8-B34A-4CE9-BFB3-13F66490928E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D69F0437-F5CC-48CD-830E-D136535516A9}" srcId="{6230DCFA-376F-4319-BD75-44F220DFAFB1}" destId="{8B8DC4C8-B34A-4CE9-BFB3-13F66490928E}" srcOrd="1" destOrd="0" parTransId="{3B2AA683-4466-40AE-A26A-B30C1220CCB3}" sibTransId="{036DBFE9-9D8A-4779-97E1-4C681A1E48D5}"/>
    <dgm:cxn modelId="{7C60CE5B-AAD9-4E01-AF1E-D949DBBA92B8}" type="presOf" srcId="{5B021F0B-3CA2-4E86-8B32-E11176E8042A}" destId="{2322D9DE-F928-4BA0-ADE5-B8AE38E81BD4}" srcOrd="0" destOrd="0" presId="urn:microsoft.com/office/officeart/2018/2/layout/IconVerticalSolidList"/>
    <dgm:cxn modelId="{E685027E-7994-4DA7-9F80-1FD7C68E8BC7}" type="presOf" srcId="{6230DCFA-376F-4319-BD75-44F220DFAFB1}" destId="{91EB9893-99E1-423C-AA38-0FCB3CD637DB}" srcOrd="0" destOrd="0" presId="urn:microsoft.com/office/officeart/2018/2/layout/IconVerticalSolidList"/>
    <dgm:cxn modelId="{60E17C83-DFD9-4FD6-8970-6B2B75408712}" srcId="{6230DCFA-376F-4319-BD75-44F220DFAFB1}" destId="{5B021F0B-3CA2-4E86-8B32-E11176E8042A}" srcOrd="0" destOrd="0" parTransId="{E972AE74-11E5-40D6-89F3-6527484F88F3}" sibTransId="{F7B31BBE-4C78-4862-9B1D-D19044636761}"/>
    <dgm:cxn modelId="{08C1B6E8-1A8C-4B38-9AC7-F5F7567FD405}" type="presOf" srcId="{8B8DC4C8-B34A-4CE9-BFB3-13F66490928E}" destId="{03724D35-B3FF-4153-9E49-B124CFA936C8}" srcOrd="0" destOrd="0" presId="urn:microsoft.com/office/officeart/2018/2/layout/IconVerticalSolidList"/>
    <dgm:cxn modelId="{03D3F66C-37A6-4DFF-AF25-AD69F3EE4298}" type="presParOf" srcId="{91EB9893-99E1-423C-AA38-0FCB3CD637DB}" destId="{C3F9BBBA-DE62-445D-A90D-2ECEB7BDF800}" srcOrd="0" destOrd="0" presId="urn:microsoft.com/office/officeart/2018/2/layout/IconVerticalSolidList"/>
    <dgm:cxn modelId="{665EC1A6-FE45-4934-A545-2C1050C835AE}" type="presParOf" srcId="{C3F9BBBA-DE62-445D-A90D-2ECEB7BDF800}" destId="{28E2F440-2351-4A9F-8C53-53B3005764A8}" srcOrd="0" destOrd="0" presId="urn:microsoft.com/office/officeart/2018/2/layout/IconVerticalSolidList"/>
    <dgm:cxn modelId="{E8DBB857-8333-4BD2-8C57-7B2117231D68}" type="presParOf" srcId="{C3F9BBBA-DE62-445D-A90D-2ECEB7BDF800}" destId="{E67D12E8-A867-46EF-869E-0161955B2D4F}" srcOrd="1" destOrd="0" presId="urn:microsoft.com/office/officeart/2018/2/layout/IconVerticalSolidList"/>
    <dgm:cxn modelId="{024A95DC-5AC8-4E92-B35A-0A264981E034}" type="presParOf" srcId="{C3F9BBBA-DE62-445D-A90D-2ECEB7BDF800}" destId="{79C7FBCD-F29E-4393-B33B-3493101C6B4B}" srcOrd="2" destOrd="0" presId="urn:microsoft.com/office/officeart/2018/2/layout/IconVerticalSolidList"/>
    <dgm:cxn modelId="{66245FAB-B438-4D4E-B4BA-F8404814289D}" type="presParOf" srcId="{C3F9BBBA-DE62-445D-A90D-2ECEB7BDF800}" destId="{2322D9DE-F928-4BA0-ADE5-B8AE38E81BD4}" srcOrd="3" destOrd="0" presId="urn:microsoft.com/office/officeart/2018/2/layout/IconVerticalSolidList"/>
    <dgm:cxn modelId="{28A06DC3-5757-4C86-B848-F79CBA4C5D98}" type="presParOf" srcId="{91EB9893-99E1-423C-AA38-0FCB3CD637DB}" destId="{2FA720FC-3FA5-4B35-9596-F698EF748410}" srcOrd="1" destOrd="0" presId="urn:microsoft.com/office/officeart/2018/2/layout/IconVerticalSolidList"/>
    <dgm:cxn modelId="{A0449639-F478-4B38-A26E-EE0EEECC6FA9}" type="presParOf" srcId="{91EB9893-99E1-423C-AA38-0FCB3CD637DB}" destId="{FFF4F1BF-017B-43A9-970B-FDCAD8E285F1}" srcOrd="2" destOrd="0" presId="urn:microsoft.com/office/officeart/2018/2/layout/IconVerticalSolidList"/>
    <dgm:cxn modelId="{F7394901-E2D3-4A4C-ABBF-0119C91E09DC}" type="presParOf" srcId="{FFF4F1BF-017B-43A9-970B-FDCAD8E285F1}" destId="{A7752E2E-343D-4C5C-A7E6-8D8CEDD28956}" srcOrd="0" destOrd="0" presId="urn:microsoft.com/office/officeart/2018/2/layout/IconVerticalSolidList"/>
    <dgm:cxn modelId="{BBA92279-213D-4153-81B7-E47C491B3A88}" type="presParOf" srcId="{FFF4F1BF-017B-43A9-970B-FDCAD8E285F1}" destId="{DEA147B6-6FFC-4806-93E6-3C18D54ABCF9}" srcOrd="1" destOrd="0" presId="urn:microsoft.com/office/officeart/2018/2/layout/IconVerticalSolidList"/>
    <dgm:cxn modelId="{E26BF531-A1B4-4422-9251-3381BFD1044A}" type="presParOf" srcId="{FFF4F1BF-017B-43A9-970B-FDCAD8E285F1}" destId="{66572840-DA79-4D67-A2F2-D802CC537E7A}" srcOrd="2" destOrd="0" presId="urn:microsoft.com/office/officeart/2018/2/layout/IconVerticalSolidList"/>
    <dgm:cxn modelId="{ADCE981F-318B-4E72-ACCA-335E8A65FC64}" type="presParOf" srcId="{FFF4F1BF-017B-43A9-970B-FDCAD8E285F1}" destId="{03724D35-B3FF-4153-9E49-B124CFA936C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4AD2AC-4464-4FB8-B245-E4BC78AD4159}">
      <dsp:nvSpPr>
        <dsp:cNvPr id="0" name=""/>
        <dsp:cNvSpPr/>
      </dsp:nvSpPr>
      <dsp:spPr>
        <a:xfrm>
          <a:off x="0" y="640"/>
          <a:ext cx="6391275" cy="149868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022119-472F-44B5-B8C9-AC583F72B219}">
      <dsp:nvSpPr>
        <dsp:cNvPr id="0" name=""/>
        <dsp:cNvSpPr/>
      </dsp:nvSpPr>
      <dsp:spPr>
        <a:xfrm>
          <a:off x="453352" y="337845"/>
          <a:ext cx="824278" cy="82427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3F2244-4CFC-4406-B9D4-8ADBBCB2F883}">
      <dsp:nvSpPr>
        <dsp:cNvPr id="0" name=""/>
        <dsp:cNvSpPr/>
      </dsp:nvSpPr>
      <dsp:spPr>
        <a:xfrm>
          <a:off x="1730984" y="640"/>
          <a:ext cx="4660290" cy="1498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611" tIns="158611" rIns="158611" bIns="158611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/>
            <a:t>Publieke voorschriften = algemeen van kracht binnen de Europese Unie.(overheidsvoorschriften) Productschap voor de Tuinbouw is bevoegd om aanvullende voorschriften uit te voeren en sancties op te leggen. </a:t>
          </a:r>
          <a:endParaRPr lang="en-US" sz="1400" kern="1200"/>
        </a:p>
      </dsp:txBody>
      <dsp:txXfrm>
        <a:off x="1730984" y="640"/>
        <a:ext cx="4660290" cy="1498687"/>
      </dsp:txXfrm>
    </dsp:sp>
    <dsp:sp modelId="{5EBA899B-9947-4BEA-B096-1CEB8992602C}">
      <dsp:nvSpPr>
        <dsp:cNvPr id="0" name=""/>
        <dsp:cNvSpPr/>
      </dsp:nvSpPr>
      <dsp:spPr>
        <a:xfrm>
          <a:off x="0" y="1873999"/>
          <a:ext cx="6391275" cy="149868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732F30-47CF-4F5A-8966-B53D3B46E2FE}">
      <dsp:nvSpPr>
        <dsp:cNvPr id="0" name=""/>
        <dsp:cNvSpPr/>
      </dsp:nvSpPr>
      <dsp:spPr>
        <a:xfrm>
          <a:off x="453352" y="2211204"/>
          <a:ext cx="824278" cy="82427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498ED0-5927-422B-A632-4D538787E6CC}">
      <dsp:nvSpPr>
        <dsp:cNvPr id="0" name=""/>
        <dsp:cNvSpPr/>
      </dsp:nvSpPr>
      <dsp:spPr>
        <a:xfrm>
          <a:off x="1730984" y="1873999"/>
          <a:ext cx="4660290" cy="1498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611" tIns="158611" rIns="158611" bIns="158611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/>
            <a:t>Privaatrechtelijke voorschriften = vooral bedoeld om het betere kwaliteit herkenbaar te maken zoals gebruik van kwaliteitsclassificaties zoals prestige, Balance en Ster. Dit is bijvoorbeeld niet een eis in Hongarije. </a:t>
          </a:r>
          <a:endParaRPr lang="en-US" sz="1400" kern="1200"/>
        </a:p>
      </dsp:txBody>
      <dsp:txXfrm>
        <a:off x="1730984" y="1873999"/>
        <a:ext cx="4660290" cy="1498687"/>
      </dsp:txXfrm>
    </dsp:sp>
    <dsp:sp modelId="{5051750A-AFC1-4BC3-9520-61769B200D87}">
      <dsp:nvSpPr>
        <dsp:cNvPr id="0" name=""/>
        <dsp:cNvSpPr/>
      </dsp:nvSpPr>
      <dsp:spPr>
        <a:xfrm>
          <a:off x="0" y="3747359"/>
          <a:ext cx="6391275" cy="149868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B93EFE-1D41-4211-9072-DD2A3263EEB5}">
      <dsp:nvSpPr>
        <dsp:cNvPr id="0" name=""/>
        <dsp:cNvSpPr/>
      </dsp:nvSpPr>
      <dsp:spPr>
        <a:xfrm>
          <a:off x="453352" y="4084563"/>
          <a:ext cx="824278" cy="82427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A26DAB-DF71-4DF2-9684-332CEA33CBA5}">
      <dsp:nvSpPr>
        <dsp:cNvPr id="0" name=""/>
        <dsp:cNvSpPr/>
      </dsp:nvSpPr>
      <dsp:spPr>
        <a:xfrm>
          <a:off x="1730984" y="3747359"/>
          <a:ext cx="4660290" cy="1498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611" tIns="158611" rIns="158611" bIns="158611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/>
            <a:t>Voorbeelden van publieke voorschriften waar iedereen aan moet houden </a:t>
          </a:r>
          <a:br>
            <a:rPr lang="nl-NL" sz="1400" kern="1200"/>
          </a:br>
          <a:r>
            <a:rPr lang="nl-NL" sz="1400" kern="1200"/>
            <a:t>= kwaliteitsvoorschriften, sorteringsvoorschriften, tolerantievoorschriften. </a:t>
          </a:r>
          <a:endParaRPr lang="en-US" sz="1400" kern="1200"/>
        </a:p>
      </dsp:txBody>
      <dsp:txXfrm>
        <a:off x="1730984" y="3747359"/>
        <a:ext cx="4660290" cy="14986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6CE8D6-FF90-4BD7-A091-B7E5111EE5CD}">
      <dsp:nvSpPr>
        <dsp:cNvPr id="0" name=""/>
        <dsp:cNvSpPr/>
      </dsp:nvSpPr>
      <dsp:spPr>
        <a:xfrm>
          <a:off x="0" y="319343"/>
          <a:ext cx="6391275" cy="2246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000" b="0" i="0" kern="1200"/>
            <a:t>Maak een top 3 landen die meeste appels produceert in Europa.</a:t>
          </a:r>
          <a:endParaRPr lang="en-US" sz="4000" kern="1200"/>
        </a:p>
      </dsp:txBody>
      <dsp:txXfrm>
        <a:off x="109660" y="429003"/>
        <a:ext cx="6171955" cy="2027080"/>
      </dsp:txXfrm>
    </dsp:sp>
    <dsp:sp modelId="{87736085-DF0E-4F0C-AD6F-AE86F38699BC}">
      <dsp:nvSpPr>
        <dsp:cNvPr id="0" name=""/>
        <dsp:cNvSpPr/>
      </dsp:nvSpPr>
      <dsp:spPr>
        <a:xfrm>
          <a:off x="0" y="2680943"/>
          <a:ext cx="6391275" cy="2246400"/>
        </a:xfrm>
        <a:prstGeom prst="roundRect">
          <a:avLst/>
        </a:prstGeom>
        <a:solidFill>
          <a:schemeClr val="accent2">
            <a:hueOff val="-19765721"/>
            <a:satOff val="90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000" b="0" i="0" kern="1200"/>
            <a:t>Maak een top 3 landen die meeste peren produceert in Europa.</a:t>
          </a:r>
          <a:endParaRPr lang="en-US" sz="4000" kern="1200"/>
        </a:p>
      </dsp:txBody>
      <dsp:txXfrm>
        <a:off x="109660" y="2790603"/>
        <a:ext cx="6171955" cy="20270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E2F440-2351-4A9F-8C53-53B3005764A8}">
      <dsp:nvSpPr>
        <dsp:cNvPr id="0" name=""/>
        <dsp:cNvSpPr/>
      </dsp:nvSpPr>
      <dsp:spPr>
        <a:xfrm>
          <a:off x="0" y="556185"/>
          <a:ext cx="9625383" cy="102680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7D12E8-A867-46EF-869E-0161955B2D4F}">
      <dsp:nvSpPr>
        <dsp:cNvPr id="0" name=""/>
        <dsp:cNvSpPr/>
      </dsp:nvSpPr>
      <dsp:spPr>
        <a:xfrm>
          <a:off x="310608" y="787217"/>
          <a:ext cx="564742" cy="56474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22D9DE-F928-4BA0-ADE5-B8AE38E81BD4}">
      <dsp:nvSpPr>
        <dsp:cNvPr id="0" name=""/>
        <dsp:cNvSpPr/>
      </dsp:nvSpPr>
      <dsp:spPr>
        <a:xfrm>
          <a:off x="1185959" y="556185"/>
          <a:ext cx="8439423" cy="1026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670" tIns="108670" rIns="108670" bIns="10867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b="0" i="0" kern="1200"/>
            <a:t>Handtekeningen van WPO inscannen en mailen of foto mailen. </a:t>
          </a:r>
          <a:endParaRPr lang="en-US" sz="2500" kern="1200"/>
        </a:p>
      </dsp:txBody>
      <dsp:txXfrm>
        <a:off x="1185959" y="556185"/>
        <a:ext cx="8439423" cy="1026804"/>
      </dsp:txXfrm>
    </dsp:sp>
    <dsp:sp modelId="{A7752E2E-343D-4C5C-A7E6-8D8CEDD28956}">
      <dsp:nvSpPr>
        <dsp:cNvPr id="0" name=""/>
        <dsp:cNvSpPr/>
      </dsp:nvSpPr>
      <dsp:spPr>
        <a:xfrm>
          <a:off x="0" y="1839692"/>
          <a:ext cx="9625383" cy="102680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A147B6-6FFC-4806-93E6-3C18D54ABCF9}">
      <dsp:nvSpPr>
        <dsp:cNvPr id="0" name=""/>
        <dsp:cNvSpPr/>
      </dsp:nvSpPr>
      <dsp:spPr>
        <a:xfrm>
          <a:off x="310608" y="2070723"/>
          <a:ext cx="564742" cy="56474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724D35-B3FF-4153-9E49-B124CFA936C8}">
      <dsp:nvSpPr>
        <dsp:cNvPr id="0" name=""/>
        <dsp:cNvSpPr/>
      </dsp:nvSpPr>
      <dsp:spPr>
        <a:xfrm>
          <a:off x="1185959" y="1839692"/>
          <a:ext cx="8439423" cy="1026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670" tIns="108670" rIns="108670" bIns="10867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b="0" i="0" kern="1200"/>
            <a:t>Heb je WPO 1, 2&amp;3, 4 af en goedgekeurd door docent? Dan mag je naar huis </a:t>
          </a:r>
          <a:r>
            <a:rPr lang="nl-NL" sz="2500" b="0" i="0" kern="1200">
              <a:sym typeface="Wingdings" panose="05000000000000000000" pitchFamily="2" charset="2"/>
            </a:rPr>
            <a:t></a:t>
          </a:r>
          <a:r>
            <a:rPr lang="nl-NL" sz="2500" b="0" i="0" kern="1200"/>
            <a:t> </a:t>
          </a:r>
          <a:endParaRPr lang="en-US" sz="2500" kern="1200"/>
        </a:p>
      </dsp:txBody>
      <dsp:txXfrm>
        <a:off x="1185959" y="1839692"/>
        <a:ext cx="8439423" cy="10268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11/3/2022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11/3/2022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11/3/2022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11/3/2022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11/3/2022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11/3/2022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11/3/2022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11/3/2022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11/3/2022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rekkers op een akker">
            <a:extLst>
              <a:ext uri="{FF2B5EF4-FFF2-40B4-BE49-F238E27FC236}">
                <a16:creationId xmlns:a16="http://schemas.microsoft.com/office/drawing/2014/main" id="{648AA8E1-BE01-7629-B6FF-88B4CE6D50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134" r="-1" b="17177"/>
          <a:stretch/>
        </p:blipFill>
        <p:spPr>
          <a:xfrm>
            <a:off x="1" y="-5"/>
            <a:ext cx="12191695" cy="5020241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C91E93A7-6C7F-4F77-9CB0-280D958EF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FB9E17-CF08-4A3C-9AEA-C554BA6B18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199" y="4854346"/>
            <a:ext cx="10407602" cy="868026"/>
          </a:xfrm>
        </p:spPr>
        <p:txBody>
          <a:bodyPr>
            <a:normAutofit/>
          </a:bodyPr>
          <a:lstStyle/>
          <a:p>
            <a:pPr algn="ctr"/>
            <a:r>
              <a:rPr lang="nl-NL" sz="4400">
                <a:solidFill>
                  <a:srgbClr val="EBEBEB"/>
                </a:solidFill>
              </a:rPr>
              <a:t>Oogsten en verwerken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3784D3C-FE6D-48D0-9A6F-53E3EC061B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2199" y="5722374"/>
            <a:ext cx="10407602" cy="487924"/>
          </a:xfrm>
        </p:spPr>
        <p:txBody>
          <a:bodyPr>
            <a:normAutofit/>
          </a:bodyPr>
          <a:lstStyle/>
          <a:p>
            <a:pPr algn="ctr"/>
            <a:endParaRPr lang="nl-NL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42856" y="3785499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95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9AFEEA-7806-4C68-8510-60E0FEB0D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Factsheet</a:t>
            </a:r>
            <a:r>
              <a:rPr lang="nl-NL" dirty="0"/>
              <a:t> maken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AEEC77A-A6FD-41C3-2B0A-44DC81A33E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Zoek vijf feiten over de handel van fruit aan de hand van de infokaarten, schrijf deze op,</a:t>
            </a:r>
          </a:p>
          <a:p>
            <a:r>
              <a:rPr lang="nl-NL" dirty="0"/>
              <a:t>Iedereen klaar dan bespreken wij ze. </a:t>
            </a:r>
          </a:p>
        </p:txBody>
      </p:sp>
    </p:spTree>
    <p:extLst>
      <p:ext uri="{BB962C8B-B14F-4D97-AF65-F5344CB8AC3E}">
        <p14:creationId xmlns:p14="http://schemas.microsoft.com/office/powerpoint/2010/main" val="2034942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8">
            <a:extLst>
              <a:ext uri="{FF2B5EF4-FFF2-40B4-BE49-F238E27FC236}">
                <a16:creationId xmlns:a16="http://schemas.microsoft.com/office/drawing/2014/main" id="{F70C2B8F-6B1B-46D5-86E6-40F36C695F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DB521824-592C-476A-AB0A-CA0C6D1F3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4698352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sp>
        <p:nvSpPr>
          <p:cNvPr id="23" name="Freeform: Shape 12">
            <a:extLst>
              <a:ext uri="{FF2B5EF4-FFF2-40B4-BE49-F238E27FC236}">
                <a16:creationId xmlns:a16="http://schemas.microsoft.com/office/drawing/2014/main" id="{A2749EFA-8EE4-4EB8-9424-8E593B932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950898" y="638067"/>
            <a:ext cx="6053670" cy="5581866"/>
          </a:xfrm>
          <a:custGeom>
            <a:avLst/>
            <a:gdLst>
              <a:gd name="connsiteX0" fmla="*/ 6053670 w 6053670"/>
              <a:gd name="connsiteY0" fmla="*/ 1098 h 5581866"/>
              <a:gd name="connsiteX1" fmla="*/ 6053670 w 6053670"/>
              <a:gd name="connsiteY1" fmla="*/ 514028 h 5581866"/>
              <a:gd name="connsiteX2" fmla="*/ 6053670 w 6053670"/>
              <a:gd name="connsiteY2" fmla="*/ 1254558 h 5581866"/>
              <a:gd name="connsiteX3" fmla="*/ 6053670 w 6053670"/>
              <a:gd name="connsiteY3" fmla="*/ 5581866 h 5581866"/>
              <a:gd name="connsiteX4" fmla="*/ 0 w 6053670"/>
              <a:gd name="connsiteY4" fmla="*/ 5581866 h 5581866"/>
              <a:gd name="connsiteX5" fmla="*/ 0 w 6053670"/>
              <a:gd name="connsiteY5" fmla="*/ 1249853 h 5581866"/>
              <a:gd name="connsiteX6" fmla="*/ 0 w 6053670"/>
              <a:gd name="connsiteY6" fmla="*/ 514028 h 5581866"/>
              <a:gd name="connsiteX7" fmla="*/ 0 w 6053670"/>
              <a:gd name="connsiteY7" fmla="*/ 0 h 5581866"/>
              <a:gd name="connsiteX8" fmla="*/ 35717 w 6053670"/>
              <a:gd name="connsiteY8" fmla="*/ 5488 h 5581866"/>
              <a:gd name="connsiteX9" fmla="*/ 140445 w 6053670"/>
              <a:gd name="connsiteY9" fmla="*/ 21641 h 5581866"/>
              <a:gd name="connsiteX10" fmla="*/ 216722 w 6053670"/>
              <a:gd name="connsiteY10" fmla="*/ 32932 h 5581866"/>
              <a:gd name="connsiteX11" fmla="*/ 307527 w 6053670"/>
              <a:gd name="connsiteY11" fmla="*/ 44850 h 5581866"/>
              <a:gd name="connsiteX12" fmla="*/ 415282 w 6053670"/>
              <a:gd name="connsiteY12" fmla="*/ 59121 h 5581866"/>
              <a:gd name="connsiteX13" fmla="*/ 534539 w 6053670"/>
              <a:gd name="connsiteY13" fmla="*/ 74175 h 5581866"/>
              <a:gd name="connsiteX14" fmla="*/ 668931 w 6053670"/>
              <a:gd name="connsiteY14" fmla="*/ 90014 h 5581866"/>
              <a:gd name="connsiteX15" fmla="*/ 815430 w 6053670"/>
              <a:gd name="connsiteY15" fmla="*/ 106794 h 5581866"/>
              <a:gd name="connsiteX16" fmla="*/ 974641 w 6053670"/>
              <a:gd name="connsiteY16" fmla="*/ 123574 h 5581866"/>
              <a:gd name="connsiteX17" fmla="*/ 1144144 w 6053670"/>
              <a:gd name="connsiteY17" fmla="*/ 140667 h 5581866"/>
              <a:gd name="connsiteX18" fmla="*/ 1326965 w 6053670"/>
              <a:gd name="connsiteY18" fmla="*/ 156506 h 5581866"/>
              <a:gd name="connsiteX19" fmla="*/ 1518261 w 6053670"/>
              <a:gd name="connsiteY19" fmla="*/ 171717 h 5581866"/>
              <a:gd name="connsiteX20" fmla="*/ 1720453 w 6053670"/>
              <a:gd name="connsiteY20" fmla="*/ 185518 h 5581866"/>
              <a:gd name="connsiteX21" fmla="*/ 1931121 w 6053670"/>
              <a:gd name="connsiteY21" fmla="*/ 198690 h 5581866"/>
              <a:gd name="connsiteX22" fmla="*/ 2150869 w 6053670"/>
              <a:gd name="connsiteY22" fmla="*/ 211079 h 5581866"/>
              <a:gd name="connsiteX23" fmla="*/ 2263467 w 6053670"/>
              <a:gd name="connsiteY23" fmla="*/ 215470 h 5581866"/>
              <a:gd name="connsiteX24" fmla="*/ 2378487 w 6053670"/>
              <a:gd name="connsiteY24" fmla="*/ 220332 h 5581866"/>
              <a:gd name="connsiteX25" fmla="*/ 2495323 w 6053670"/>
              <a:gd name="connsiteY25" fmla="*/ 224879 h 5581866"/>
              <a:gd name="connsiteX26" fmla="*/ 2612764 w 6053670"/>
              <a:gd name="connsiteY26" fmla="*/ 227859 h 5581866"/>
              <a:gd name="connsiteX27" fmla="*/ 2732627 w 6053670"/>
              <a:gd name="connsiteY27" fmla="*/ 230525 h 5581866"/>
              <a:gd name="connsiteX28" fmla="*/ 2853700 w 6053670"/>
              <a:gd name="connsiteY28" fmla="*/ 233348 h 5581866"/>
              <a:gd name="connsiteX29" fmla="*/ 2977195 w 6053670"/>
              <a:gd name="connsiteY29" fmla="*/ 235229 h 5581866"/>
              <a:gd name="connsiteX30" fmla="*/ 3101900 w 6053670"/>
              <a:gd name="connsiteY30" fmla="*/ 235229 h 5581866"/>
              <a:gd name="connsiteX31" fmla="*/ 3227817 w 6053670"/>
              <a:gd name="connsiteY31" fmla="*/ 236170 h 5581866"/>
              <a:gd name="connsiteX32" fmla="*/ 3354944 w 6053670"/>
              <a:gd name="connsiteY32" fmla="*/ 235229 h 5581866"/>
              <a:gd name="connsiteX33" fmla="*/ 3483887 w 6053670"/>
              <a:gd name="connsiteY33" fmla="*/ 233348 h 5581866"/>
              <a:gd name="connsiteX34" fmla="*/ 3612830 w 6053670"/>
              <a:gd name="connsiteY34" fmla="*/ 231623 h 5581866"/>
              <a:gd name="connsiteX35" fmla="*/ 3743589 w 6053670"/>
              <a:gd name="connsiteY35" fmla="*/ 227859 h 5581866"/>
              <a:gd name="connsiteX36" fmla="*/ 3875559 w 6053670"/>
              <a:gd name="connsiteY36" fmla="*/ 223938 h 5581866"/>
              <a:gd name="connsiteX37" fmla="*/ 4007529 w 6053670"/>
              <a:gd name="connsiteY37" fmla="*/ 219391 h 5581866"/>
              <a:gd name="connsiteX38" fmla="*/ 4140710 w 6053670"/>
              <a:gd name="connsiteY38" fmla="*/ 212961 h 5581866"/>
              <a:gd name="connsiteX39" fmla="*/ 4275102 w 6053670"/>
              <a:gd name="connsiteY39" fmla="*/ 205277 h 5581866"/>
              <a:gd name="connsiteX40" fmla="*/ 4410098 w 6053670"/>
              <a:gd name="connsiteY40" fmla="*/ 197907 h 5581866"/>
              <a:gd name="connsiteX41" fmla="*/ 4545096 w 6053670"/>
              <a:gd name="connsiteY41" fmla="*/ 188498 h 5581866"/>
              <a:gd name="connsiteX42" fmla="*/ 4681909 w 6053670"/>
              <a:gd name="connsiteY42" fmla="*/ 177207 h 5581866"/>
              <a:gd name="connsiteX43" fmla="*/ 4816905 w 6053670"/>
              <a:gd name="connsiteY43" fmla="*/ 165916 h 5581866"/>
              <a:gd name="connsiteX44" fmla="*/ 4954323 w 6053670"/>
              <a:gd name="connsiteY44" fmla="*/ 152899 h 5581866"/>
              <a:gd name="connsiteX45" fmla="*/ 5092347 w 6053670"/>
              <a:gd name="connsiteY45" fmla="*/ 138629 h 5581866"/>
              <a:gd name="connsiteX46" fmla="*/ 5228555 w 6053670"/>
              <a:gd name="connsiteY46" fmla="*/ 123574 h 5581866"/>
              <a:gd name="connsiteX47" fmla="*/ 5366578 w 6053670"/>
              <a:gd name="connsiteY47" fmla="*/ 106010 h 5581866"/>
              <a:gd name="connsiteX48" fmla="*/ 5503997 w 6053670"/>
              <a:gd name="connsiteY48" fmla="*/ 87192 h 5581866"/>
              <a:gd name="connsiteX49" fmla="*/ 5642020 w 6053670"/>
              <a:gd name="connsiteY49" fmla="*/ 68530 h 5581866"/>
              <a:gd name="connsiteX50" fmla="*/ 5779438 w 6053670"/>
              <a:gd name="connsiteY50" fmla="*/ 46733 h 5581866"/>
              <a:gd name="connsiteX51" fmla="*/ 5916251 w 6053670"/>
              <a:gd name="connsiteY51" fmla="*/ 24464 h 5581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5581866">
                <a:moveTo>
                  <a:pt x="6053670" y="1098"/>
                </a:moveTo>
                <a:lnTo>
                  <a:pt x="6053670" y="514028"/>
                </a:lnTo>
                <a:lnTo>
                  <a:pt x="6053670" y="1254558"/>
                </a:lnTo>
                <a:lnTo>
                  <a:pt x="6053670" y="5581866"/>
                </a:lnTo>
                <a:lnTo>
                  <a:pt x="0" y="5581866"/>
                </a:lnTo>
                <a:lnTo>
                  <a:pt x="0" y="1249853"/>
                </a:lnTo>
                <a:lnTo>
                  <a:pt x="0" y="514028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0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89" y="227859"/>
                </a:lnTo>
                <a:lnTo>
                  <a:pt x="3875559" y="223938"/>
                </a:lnTo>
                <a:lnTo>
                  <a:pt x="4007529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4" name="Freeform 5">
            <a:extLst>
              <a:ext uri="{FF2B5EF4-FFF2-40B4-BE49-F238E27FC236}">
                <a16:creationId xmlns:a16="http://schemas.microsoft.com/office/drawing/2014/main" id="{B5C860C9-D4F9-4350-80DA-0D1CD36C7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5791C3A-FDA0-4A7B-8371-368FAC26F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629265"/>
            <a:ext cx="5132438" cy="1622322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EBEBEB"/>
                </a:solidFill>
              </a:rPr>
              <a:t>Schoolopdracht 5.2</a:t>
            </a:r>
          </a:p>
        </p:txBody>
      </p:sp>
      <p:pic>
        <p:nvPicPr>
          <p:cNvPr id="4" name="Tijdelijke aanduiding voor inhoud 6">
            <a:extLst>
              <a:ext uri="{FF2B5EF4-FFF2-40B4-BE49-F238E27FC236}">
                <a16:creationId xmlns:a16="http://schemas.microsoft.com/office/drawing/2014/main" id="{50EBBADF-6061-BF6A-BF9F-A1D7BA722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4836" y="1343339"/>
            <a:ext cx="4828707" cy="4188902"/>
          </a:xfrm>
          <a:prstGeom prst="rect">
            <a:avLst/>
          </a:prstGeom>
        </p:spPr>
      </p:pic>
      <p:sp>
        <p:nvSpPr>
          <p:cNvPr id="25" name="Rectangle 16">
            <a:extLst>
              <a:ext uri="{FF2B5EF4-FFF2-40B4-BE49-F238E27FC236}">
                <a16:creationId xmlns:a16="http://schemas.microsoft.com/office/drawing/2014/main" id="{538A90C8-AE0E-4EBA-9AF8-EEDB206020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C4B0296-5DE7-46D7-992C-544400C76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098" y="2418735"/>
            <a:ext cx="5132439" cy="3811742"/>
          </a:xfrm>
        </p:spPr>
        <p:txBody>
          <a:bodyPr anchor="ctr">
            <a:normAutofit/>
          </a:bodyPr>
          <a:lstStyle/>
          <a:p>
            <a:pPr marL="1143000" marR="31750" lvl="2" indent="-228600" fontAlgn="base">
              <a:spcAft>
                <a:spcPts val="105"/>
              </a:spcAft>
              <a:buClr>
                <a:srgbClr val="000000"/>
              </a:buClr>
              <a:buSzPts val="900"/>
              <a:buFont typeface="+mj-lt"/>
              <a:buAutoNum type="alphaUcPeriod"/>
            </a:pPr>
            <a:r>
              <a:rPr lang="nl-NL" u="none" strike="noStrike">
                <a:solidFill>
                  <a:srgbClr val="FFFFFF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Calibri" panose="020F0502020204030204" pitchFamily="34" charset="0"/>
              </a:rPr>
              <a:t>Ga na hoeveel keer het product vanaf de pluk tot en met de veiling, al of niet verpakt, verplaatst wordt.</a:t>
            </a:r>
            <a:endParaRPr lang="nl-NL" u="none" strike="noStrike">
              <a:solidFill>
                <a:srgbClr val="FFFFFF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143000" marR="31750" lvl="2" indent="-228600" fontAlgn="base">
              <a:spcAft>
                <a:spcPts val="105"/>
              </a:spcAft>
              <a:buClr>
                <a:srgbClr val="000000"/>
              </a:buClr>
              <a:buSzPts val="900"/>
              <a:buFont typeface="+mj-lt"/>
              <a:buAutoNum type="alphaUcPeriod"/>
            </a:pPr>
            <a:r>
              <a:rPr lang="nl-NL" u="none" strike="noStrike">
                <a:solidFill>
                  <a:srgbClr val="FFFFFF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Calibri" panose="020F0502020204030204" pitchFamily="34" charset="0"/>
              </a:rPr>
              <a:t>Maak een overzicht van alle handelingen uit opdracht a. Denk hierbij aan intern en extern transport, opslag en overslag transport en verladingen.</a:t>
            </a:r>
            <a:endParaRPr lang="nl-NL" u="none" strike="noStrike">
              <a:solidFill>
                <a:srgbClr val="FFFFFF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143000" marR="31750" lvl="2" indent="-228600" fontAlgn="base">
              <a:spcAft>
                <a:spcPts val="105"/>
              </a:spcAft>
              <a:buClr>
                <a:srgbClr val="000000"/>
              </a:buClr>
              <a:buSzPts val="900"/>
              <a:buFont typeface="+mj-lt"/>
              <a:buAutoNum type="alphaUcPeriod"/>
            </a:pPr>
            <a:r>
              <a:rPr lang="nl-NL" u="none" strike="noStrike">
                <a:solidFill>
                  <a:srgbClr val="FFFFFF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Calibri" panose="020F0502020204030204" pitchFamily="34" charset="0"/>
              </a:rPr>
              <a:t>Welke schakels zouden er volgens jou tussenuit kunnen?</a:t>
            </a:r>
            <a:endParaRPr lang="nl-NL" u="none" strike="noStrike">
              <a:solidFill>
                <a:srgbClr val="FFFFFF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9406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F19784-25A1-38DE-995C-BED660AD1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WPO 4 uitleg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6D5D6BD-4BD9-5A5A-3A3A-7CA6793AA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6124735" cy="3416300"/>
          </a:xfrm>
        </p:spPr>
        <p:txBody>
          <a:bodyPr/>
          <a:lstStyle/>
          <a:p>
            <a:r>
              <a:rPr lang="nl-NL" dirty="0"/>
              <a:t>Pak het format uit de wikiwijs. LET OP er is verschil tussen BBL en BOL.</a:t>
            </a:r>
          </a:p>
          <a:p>
            <a:endParaRPr lang="nl-NL" dirty="0"/>
          </a:p>
          <a:p>
            <a:r>
              <a:rPr lang="nl-NL" dirty="0"/>
              <a:t>Vul deze in en laat controleren door docent. 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B07D8E6-B7A7-50FE-0731-852B3956C7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9670453"/>
              </p:ext>
            </p:extLst>
          </p:nvPr>
        </p:nvGraphicFramePr>
        <p:xfrm>
          <a:off x="8126521" y="1105432"/>
          <a:ext cx="3833813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7579418" imgH="10709053" progId="Word.Document.12">
                  <p:embed/>
                </p:oleObj>
              </mc:Choice>
              <mc:Fallback>
                <p:oleObj name="Document" r:id="rId2" imgW="7579418" imgH="1070905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126521" y="1105432"/>
                        <a:ext cx="3833813" cy="541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4312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F448CB3-7B4F-45D7-B7C0-DF553DF61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C5305EA-7A88-413D-BE8A-47A02476F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FCA94DB5-FE56-4A3D-BC48-31B559519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BE1F8839-D76E-48E1-99ED-9C5620148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nl-NL" sz="3300">
                <a:solidFill>
                  <a:srgbClr val="FFFFFF"/>
                </a:solidFill>
              </a:rPr>
              <a:t>Werkplekopdrachten afmaken/inleveren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9ED434F-8767-46CC-B26B-5AF62FF01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773C260E-535A-6B6C-5696-F66BF63A86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6737789"/>
              </p:ext>
            </p:extLst>
          </p:nvPr>
        </p:nvGraphicFramePr>
        <p:xfrm>
          <a:off x="1286934" y="2324100"/>
          <a:ext cx="9625383" cy="3422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082842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76D68E-CA68-B8BC-7D26-D803969F7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Planning van vandaag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B4B45B-60B0-8C30-4FA4-6F011AB90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Les afzetmarkten</a:t>
            </a:r>
          </a:p>
          <a:p>
            <a:r>
              <a:rPr lang="nl-NL" dirty="0"/>
              <a:t>Oefeningen afzetmarkten</a:t>
            </a:r>
          </a:p>
          <a:p>
            <a:r>
              <a:rPr lang="nl-NL" dirty="0"/>
              <a:t>Werkplekopdrachten afmaken/inleveren </a:t>
            </a:r>
          </a:p>
        </p:txBody>
      </p:sp>
    </p:spTree>
    <p:extLst>
      <p:ext uri="{BB962C8B-B14F-4D97-AF65-F5344CB8AC3E}">
        <p14:creationId xmlns:p14="http://schemas.microsoft.com/office/powerpoint/2010/main" val="1779503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FFA10ABB-C6A0-47EC-98D2-A66E1F67A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nl-NL" sz="3300">
                <a:solidFill>
                  <a:srgbClr val="EBEBEB"/>
                </a:solidFill>
              </a:rPr>
              <a:t>Voorschriften sorteren en verpakken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5955CE28-6E08-4602-8B9C-66566641A5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8210207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8361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503EB0F-2257-4A3E-A73B-E1DE769B4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7012B2A-0D78-433A-8C68-8889D3DCD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19D0202-ED3F-47CC-90E9-4E963BCDAB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670D6F2B-93AF-47D6-9378-5E54BE0AC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Hand die zich uitstrekt naar de zon">
            <a:extLst>
              <a:ext uri="{FF2B5EF4-FFF2-40B4-BE49-F238E27FC236}">
                <a16:creationId xmlns:a16="http://schemas.microsoft.com/office/drawing/2014/main" id="{90001E85-C017-5F41-CE5F-D7A814C02E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292" r="-1" b="33249"/>
          <a:stretch/>
        </p:blipFill>
        <p:spPr>
          <a:xfrm>
            <a:off x="1" y="-5"/>
            <a:ext cx="12191695" cy="5020241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C91E93A7-6C7F-4F77-9CB0-280D958EF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0E07AD7-FC85-4996-B98A-69BE50216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199" y="4854346"/>
            <a:ext cx="10407602" cy="86802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>
                <a:solidFill>
                  <a:srgbClr val="EBEBEB"/>
                </a:solidFill>
              </a:rPr>
              <a:t>Afzetmarkten en ondernemen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D91FF69-35CE-4FB4-8A47-E28F596ED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199" y="5722374"/>
            <a:ext cx="10407602" cy="4879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cap="all">
                <a:solidFill>
                  <a:schemeClr val="tx2">
                    <a:lumMod val="40000"/>
                    <a:lumOff val="60000"/>
                  </a:schemeClr>
                </a:solidFill>
              </a:rPr>
              <a:t>Belangrijk om eerst inzicht te krijgen waar nou alles naartoe gaat. </a:t>
            </a:r>
          </a:p>
        </p:txBody>
      </p:sp>
      <p:sp>
        <p:nvSpPr>
          <p:cNvPr id="19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42856" y="3785499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550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503EB0F-2257-4A3E-A73B-E1DE769B4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7012B2A-0D78-433A-8C68-8889D3DCD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19D0202-ED3F-47CC-90E9-4E963BCDAB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670D6F2B-93AF-47D6-9378-5E54BE0AC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Picture 6" descr="Een tractor in de verte op een boerderij">
            <a:extLst>
              <a:ext uri="{FF2B5EF4-FFF2-40B4-BE49-F238E27FC236}">
                <a16:creationId xmlns:a16="http://schemas.microsoft.com/office/drawing/2014/main" id="{018B0CB9-FD2C-7AE3-9B6F-9C705181B4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311" r="-1" b="-1"/>
          <a:stretch/>
        </p:blipFill>
        <p:spPr>
          <a:xfrm>
            <a:off x="1" y="-5"/>
            <a:ext cx="12191695" cy="5020241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C91E93A7-6C7F-4F77-9CB0-280D958EF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246C6A7-BFDF-4C6B-A40C-9C4CD1CF9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199" y="4854346"/>
            <a:ext cx="10407602" cy="86802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100">
                <a:solidFill>
                  <a:srgbClr val="EBEBEB"/>
                </a:solidFill>
              </a:rPr>
              <a:t>De Afzetketen van de appel binnenland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6258146C-36AB-551A-4041-3A152A3FE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199" y="5722374"/>
            <a:ext cx="10407602" cy="4879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cap="all">
                <a:solidFill>
                  <a:schemeClr val="tx2">
                    <a:lumMod val="40000"/>
                    <a:lumOff val="60000"/>
                  </a:schemeClr>
                </a:solidFill>
              </a:rPr>
              <a:t>Filmpje van boer naar bord</a:t>
            </a:r>
          </a:p>
        </p:txBody>
      </p:sp>
      <p:sp>
        <p:nvSpPr>
          <p:cNvPr id="21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42856" y="3785499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244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5B909FB6-D082-0629-577D-788A5BF09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EBEBEB"/>
                </a:solidFill>
              </a:rPr>
              <a:t>Vraag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6BC87AA7-302C-9180-7904-82C2746B7F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5303056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50617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1" name="Group 6150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152" name="Rectangle 6151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53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6155" name="Rectangle 6154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606AA07-BE0E-4AA9-975D-D90165675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55" y="1241266"/>
            <a:ext cx="3161016" cy="315375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Productie</a:t>
            </a:r>
          </a:p>
        </p:txBody>
      </p:sp>
      <p:grpSp>
        <p:nvGrpSpPr>
          <p:cNvPr id="6157" name="Group 6156">
            <a:extLst>
              <a:ext uri="{FF2B5EF4-FFF2-40B4-BE49-F238E27FC236}">
                <a16:creationId xmlns:a16="http://schemas.microsoft.com/office/drawing/2014/main" id="{25A657F0-42F3-40D3-BC75-7DA1F5C6A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2" y="396837"/>
            <a:ext cx="7906665" cy="6058999"/>
            <a:chOff x="423332" y="396837"/>
            <a:chExt cx="7906665" cy="6058999"/>
          </a:xfrm>
        </p:grpSpPr>
        <p:sp>
          <p:nvSpPr>
            <p:cNvPr id="6158" name="Rectangle 6157">
              <a:extLst>
                <a:ext uri="{FF2B5EF4-FFF2-40B4-BE49-F238E27FC236}">
                  <a16:creationId xmlns:a16="http://schemas.microsoft.com/office/drawing/2014/main" id="{2E94FF68-7A60-47B7-AB98-1674FC7F2D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159" name="Freeform 5">
              <a:extLst>
                <a:ext uri="{FF2B5EF4-FFF2-40B4-BE49-F238E27FC236}">
                  <a16:creationId xmlns:a16="http://schemas.microsoft.com/office/drawing/2014/main" id="{42B4F8D7-4E9C-45EF-9072-1AF32CEF7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4616676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6160" name="Freeform 5">
              <a:extLst>
                <a:ext uri="{FF2B5EF4-FFF2-40B4-BE49-F238E27FC236}">
                  <a16:creationId xmlns:a16="http://schemas.microsoft.com/office/drawing/2014/main" id="{3ECBDDDB-593C-40F0-8E80-AA75798EE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6459831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pic>
        <p:nvPicPr>
          <p:cNvPr id="6146" name="Picture 2" descr="EU verwacht 1% minder appelen en 12% meer peren dan vorig jaar">
            <a:extLst>
              <a:ext uri="{FF2B5EF4-FFF2-40B4-BE49-F238E27FC236}">
                <a16:creationId xmlns:a16="http://schemas.microsoft.com/office/drawing/2014/main" id="{095FEE0D-E6FF-4DAE-B944-0E6511E84B6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9763" y="1133617"/>
            <a:ext cx="6443180" cy="459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28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503EB0F-2257-4A3E-A73B-E1DE769B4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7012B2A-0D78-433A-8C68-8889D3DCD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119D0202-ED3F-47CC-90E9-4E963BCDAB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670D6F2B-93AF-47D6-9378-5E54BE0AC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6981798-4550-46DA-9172-4846E2FB6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82EB7D3-3AD8-4ED1-9E1A-2906E1463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flipH="1">
            <a:off x="423335" y="404829"/>
            <a:ext cx="44788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C9D3510-6059-B976-EE1B-FC69FE045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110" y="1241266"/>
            <a:ext cx="4089633" cy="147335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 err="1">
                <a:solidFill>
                  <a:schemeClr val="tx2"/>
                </a:solidFill>
              </a:rPr>
              <a:t>Vraag</a:t>
            </a:r>
            <a:endParaRPr lang="en-US" sz="5400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4CC3771-578E-C87B-D0AE-B7110DB44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335" y="3429000"/>
            <a:ext cx="4089633" cy="162232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cap="all">
                <a:solidFill>
                  <a:schemeClr val="accent1"/>
                </a:solidFill>
              </a:rPr>
              <a:t>Naar welk land exporteren wij de meeste fruit?</a:t>
            </a:r>
          </a:p>
        </p:txBody>
      </p:sp>
      <p:pic>
        <p:nvPicPr>
          <p:cNvPr id="5" name="Afbeelding 4" descr="Afbeelding met gras, buiten, boom, lucht&#10;&#10;Automatisch gegenereerde beschrijving">
            <a:extLst>
              <a:ext uri="{FF2B5EF4-FFF2-40B4-BE49-F238E27FC236}">
                <a16:creationId xmlns:a16="http://schemas.microsoft.com/office/drawing/2014/main" id="{D12D4765-2C91-D056-2F81-1FC46787E5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627" b="27682"/>
          <a:stretch/>
        </p:blipFill>
        <p:spPr>
          <a:xfrm>
            <a:off x="5120117" y="461681"/>
            <a:ext cx="6585549" cy="5934638"/>
          </a:xfrm>
          <a:custGeom>
            <a:avLst/>
            <a:gdLst/>
            <a:ahLst/>
            <a:cxnLst/>
            <a:rect l="l" t="t" r="r" b="b"/>
            <a:pathLst>
              <a:path w="6585549" h="5934638">
                <a:moveTo>
                  <a:pt x="225406" y="0"/>
                </a:moveTo>
                <a:lnTo>
                  <a:pt x="6585549" y="0"/>
                </a:lnTo>
                <a:lnTo>
                  <a:pt x="6585549" y="5934638"/>
                </a:lnTo>
                <a:lnTo>
                  <a:pt x="226600" y="5934638"/>
                </a:lnTo>
                <a:lnTo>
                  <a:pt x="214529" y="5856373"/>
                </a:lnTo>
                <a:lnTo>
                  <a:pt x="203238" y="5780097"/>
                </a:lnTo>
                <a:lnTo>
                  <a:pt x="191320" y="5689292"/>
                </a:lnTo>
                <a:lnTo>
                  <a:pt x="177049" y="5581536"/>
                </a:lnTo>
                <a:lnTo>
                  <a:pt x="161995" y="5462279"/>
                </a:lnTo>
                <a:lnTo>
                  <a:pt x="146156" y="5327888"/>
                </a:lnTo>
                <a:lnTo>
                  <a:pt x="129376" y="5181389"/>
                </a:lnTo>
                <a:lnTo>
                  <a:pt x="112596" y="5022177"/>
                </a:lnTo>
                <a:lnTo>
                  <a:pt x="95503" y="4852675"/>
                </a:lnTo>
                <a:lnTo>
                  <a:pt x="79664" y="4669854"/>
                </a:lnTo>
                <a:lnTo>
                  <a:pt x="64453" y="4478558"/>
                </a:lnTo>
                <a:lnTo>
                  <a:pt x="50652" y="4276365"/>
                </a:lnTo>
                <a:lnTo>
                  <a:pt x="37480" y="4065697"/>
                </a:lnTo>
                <a:lnTo>
                  <a:pt x="25091" y="3845949"/>
                </a:lnTo>
                <a:lnTo>
                  <a:pt x="20700" y="3733351"/>
                </a:lnTo>
                <a:lnTo>
                  <a:pt x="15838" y="3618331"/>
                </a:lnTo>
                <a:lnTo>
                  <a:pt x="11291" y="3501495"/>
                </a:lnTo>
                <a:lnTo>
                  <a:pt x="8311" y="3384054"/>
                </a:lnTo>
                <a:lnTo>
                  <a:pt x="5645" y="3264191"/>
                </a:lnTo>
                <a:lnTo>
                  <a:pt x="2822" y="3143118"/>
                </a:lnTo>
                <a:lnTo>
                  <a:pt x="941" y="3019623"/>
                </a:lnTo>
                <a:lnTo>
                  <a:pt x="941" y="2894918"/>
                </a:lnTo>
                <a:lnTo>
                  <a:pt x="0" y="2769001"/>
                </a:lnTo>
                <a:lnTo>
                  <a:pt x="941" y="2641874"/>
                </a:lnTo>
                <a:lnTo>
                  <a:pt x="2822" y="2512931"/>
                </a:lnTo>
                <a:lnTo>
                  <a:pt x="4547" y="2383988"/>
                </a:lnTo>
                <a:lnTo>
                  <a:pt x="8311" y="2253229"/>
                </a:lnTo>
                <a:lnTo>
                  <a:pt x="12232" y="2121259"/>
                </a:lnTo>
                <a:lnTo>
                  <a:pt x="16779" y="1989289"/>
                </a:lnTo>
                <a:lnTo>
                  <a:pt x="23209" y="1856108"/>
                </a:lnTo>
                <a:lnTo>
                  <a:pt x="30893" y="1721716"/>
                </a:lnTo>
                <a:lnTo>
                  <a:pt x="38264" y="1586720"/>
                </a:lnTo>
                <a:lnTo>
                  <a:pt x="47673" y="1451723"/>
                </a:lnTo>
                <a:lnTo>
                  <a:pt x="58964" y="1314910"/>
                </a:lnTo>
                <a:lnTo>
                  <a:pt x="70255" y="1179913"/>
                </a:lnTo>
                <a:lnTo>
                  <a:pt x="83271" y="1042495"/>
                </a:lnTo>
                <a:lnTo>
                  <a:pt x="97542" y="904471"/>
                </a:lnTo>
                <a:lnTo>
                  <a:pt x="112596" y="768263"/>
                </a:lnTo>
                <a:lnTo>
                  <a:pt x="130160" y="630240"/>
                </a:lnTo>
                <a:lnTo>
                  <a:pt x="148978" y="492821"/>
                </a:lnTo>
                <a:lnTo>
                  <a:pt x="167640" y="354798"/>
                </a:lnTo>
                <a:lnTo>
                  <a:pt x="189438" y="217380"/>
                </a:lnTo>
                <a:lnTo>
                  <a:pt x="211706" y="80567"/>
                </a:lnTo>
                <a:close/>
              </a:path>
            </a:pathLst>
          </a:custGeom>
        </p:spPr>
      </p:pic>
      <p:sp>
        <p:nvSpPr>
          <p:cNvPr id="20" name="Freeform 5">
            <a:extLst>
              <a:ext uri="{FF2B5EF4-FFF2-40B4-BE49-F238E27FC236}">
                <a16:creationId xmlns:a16="http://schemas.microsoft.com/office/drawing/2014/main" id="{2D529E20-662F-4915-ACD7-970C026FD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677511" flipH="1">
            <a:off x="3545327" y="190332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3305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5" name="Group 7174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176" name="Rectangle 7175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177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7179" name="Rectangle 7178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181" name="Freeform 5">
            <a:extLst>
              <a:ext uri="{FF2B5EF4-FFF2-40B4-BE49-F238E27FC236}">
                <a16:creationId xmlns:a16="http://schemas.microsoft.com/office/drawing/2014/main" id="{11CAC6F2-0806-417B-BF5D-5AEF6195F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7183" name="Rectangle 7182">
            <a:extLst>
              <a:ext uri="{FF2B5EF4-FFF2-40B4-BE49-F238E27FC236}">
                <a16:creationId xmlns:a16="http://schemas.microsoft.com/office/drawing/2014/main" id="{D4723B02-0AAB-4F6E-BA41-8ED99D559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A0A637C-03A6-4386-BE5A-C7C4B9A71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0773" y="1113062"/>
            <a:ext cx="3382297" cy="328195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6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Afzet in euro’s Buitenland</a:t>
            </a:r>
          </a:p>
        </p:txBody>
      </p:sp>
      <p:pic>
        <p:nvPicPr>
          <p:cNvPr id="7170" name="Picture 2" descr="Licht herstel voor appelexport in 2017 - Nederlandse Fruittelers Organisatie">
            <a:extLst>
              <a:ext uri="{FF2B5EF4-FFF2-40B4-BE49-F238E27FC236}">
                <a16:creationId xmlns:a16="http://schemas.microsoft.com/office/drawing/2014/main" id="{C837401C-B9AC-4EAF-AE9A-712740495D5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9763" y="1259688"/>
            <a:ext cx="6470907" cy="4335507"/>
          </a:xfrm>
          <a:prstGeom prst="roundRect">
            <a:avLst>
              <a:gd name="adj" fmla="val 1858"/>
            </a:avLst>
          </a:prstGeom>
          <a:noFill/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967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-directiekamer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{F8614B87-4742-4AE6-9476-A2172E9EBBC5}tf02900722</Template>
  <TotalTime>2801</TotalTime>
  <Words>314</Words>
  <Application>Microsoft Office PowerPoint</Application>
  <PresentationFormat>Breedbeeld</PresentationFormat>
  <Paragraphs>34</Paragraphs>
  <Slides>13</Slides>
  <Notes>0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20" baseType="lpstr">
      <vt:lpstr>Arial</vt:lpstr>
      <vt:lpstr>Calibri</vt:lpstr>
      <vt:lpstr>Century Gothic</vt:lpstr>
      <vt:lpstr>Wingdings</vt:lpstr>
      <vt:lpstr>Wingdings 3</vt:lpstr>
      <vt:lpstr>Ion-directiekamer</vt:lpstr>
      <vt:lpstr>Microsoft Word-document</vt:lpstr>
      <vt:lpstr>Oogsten en verwerken</vt:lpstr>
      <vt:lpstr>Planning van vandaag</vt:lpstr>
      <vt:lpstr>Voorschriften sorteren en verpakken</vt:lpstr>
      <vt:lpstr>Afzetmarkten en ondernemen</vt:lpstr>
      <vt:lpstr>De Afzetketen van de appel binnenland</vt:lpstr>
      <vt:lpstr>Vraag</vt:lpstr>
      <vt:lpstr>Productie</vt:lpstr>
      <vt:lpstr>Vraag</vt:lpstr>
      <vt:lpstr>Afzet in euro’s Buitenland</vt:lpstr>
      <vt:lpstr>Factsheet maken </vt:lpstr>
      <vt:lpstr>Schoolopdracht 5.2</vt:lpstr>
      <vt:lpstr>WPO 4 uitleg</vt:lpstr>
      <vt:lpstr>Werkplekopdrachten afmaken/inleveren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Oogsten en verwerken</dc:title>
  <dc:creator>Gerrit | De Fruitmotor</dc:creator>
  <cp:lastModifiedBy>Gerrit de Keijzer</cp:lastModifiedBy>
  <cp:revision>18</cp:revision>
  <dcterms:created xsi:type="dcterms:W3CDTF">2022-08-15T10:47:37Z</dcterms:created>
  <dcterms:modified xsi:type="dcterms:W3CDTF">2022-11-03T09:01:54Z</dcterms:modified>
</cp:coreProperties>
</file>